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9" r:id="rId3"/>
    <p:sldId id="264" r:id="rId4"/>
    <p:sldId id="267" r:id="rId5"/>
    <p:sldId id="265" r:id="rId6"/>
    <p:sldId id="283" r:id="rId7"/>
    <p:sldId id="266" r:id="rId8"/>
    <p:sldId id="259" r:id="rId9"/>
    <p:sldId id="281" r:id="rId10"/>
    <p:sldId id="262" r:id="rId11"/>
    <p:sldId id="282" r:id="rId12"/>
    <p:sldId id="272" r:id="rId13"/>
    <p:sldId id="275" r:id="rId14"/>
    <p:sldId id="276" r:id="rId15"/>
    <p:sldId id="268" r:id="rId16"/>
    <p:sldId id="277" r:id="rId17"/>
    <p:sldId id="270" r:id="rId18"/>
    <p:sldId id="271" r:id="rId19"/>
    <p:sldId id="288" r:id="rId20"/>
    <p:sldId id="284" r:id="rId21"/>
    <p:sldId id="285" r:id="rId22"/>
    <p:sldId id="286" r:id="rId23"/>
    <p:sldId id="287" r:id="rId24"/>
    <p:sldId id="274" r:id="rId25"/>
    <p:sldId id="256" r:id="rId26"/>
    <p:sldId id="289" r:id="rId27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
<Relationships xmlns="http://schemas.openxmlformats.org/package/2006/relationships">
<Relationship Id="rId8" Type="http://schemas.openxmlformats.org/officeDocument/2006/relationships/slide" Target="slides/slide7.xml"/>
<Relationship Id="rId13" Type="http://schemas.openxmlformats.org/officeDocument/2006/relationships/slide" Target="slides/slide12.xml"/>
<Relationship Id="rId18" Type="http://schemas.openxmlformats.org/officeDocument/2006/relationships/slide" Target="slides/slide17.xml"/>
<Relationship Id="rId26" Type="http://schemas.openxmlformats.org/officeDocument/2006/relationships/slide" Target="slides/slide25.xml"/>
<Relationship Id="rId3" Type="http://schemas.openxmlformats.org/officeDocument/2006/relationships/slide" Target="slides/slide2.xml"/>
<Relationship Id="rId21" Type="http://schemas.openxmlformats.org/officeDocument/2006/relationships/slide" Target="slides/slide20.xml"/>
<Relationship Id="rId7" Type="http://schemas.openxmlformats.org/officeDocument/2006/relationships/slide" Target="slides/slide6.xml"/>
<Relationship Id="rId12" Type="http://schemas.openxmlformats.org/officeDocument/2006/relationships/slide" Target="slides/slide11.xml"/>
<Relationship Id="rId17" Type="http://schemas.openxmlformats.org/officeDocument/2006/relationships/slide" Target="slides/slide16.xml"/>
<Relationship Id="rId25" Type="http://schemas.openxmlformats.org/officeDocument/2006/relationships/slide" Target="slides/slide24.xml"/>
<Relationship Id="rId2" Type="http://schemas.openxmlformats.org/officeDocument/2006/relationships/slide" Target="slides/slide1.xml"/>
<Relationship Id="rId16" Type="http://schemas.openxmlformats.org/officeDocument/2006/relationships/slide" Target="slides/slide15.xml"/>
<Relationship Id="rId20" Type="http://schemas.openxmlformats.org/officeDocument/2006/relationships/slide" Target="slides/slide19.xml"/>
<Relationship Id="rId29" Type="http://schemas.openxmlformats.org/officeDocument/2006/relationships/viewProps" Target="viewProps.xml"/>
<Relationship Id="rId1" Type="http://schemas.openxmlformats.org/officeDocument/2006/relationships/slideMaster" Target="slideMasters/slideMaster1.xml"/>
<Relationship Id="rId6" Type="http://schemas.openxmlformats.org/officeDocument/2006/relationships/slide" Target="slides/slide5.xml"/>
<Relationship Id="rId11" Type="http://schemas.openxmlformats.org/officeDocument/2006/relationships/slide" Target="slides/slide10.xml"/>
<Relationship Id="rId24" Type="http://schemas.openxmlformats.org/officeDocument/2006/relationships/slide" Target="slides/slide23.xml"/>
<Relationship Id="rId5" Type="http://schemas.openxmlformats.org/officeDocument/2006/relationships/slide" Target="slides/slide4.xml"/>
<Relationship Id="rId15" Type="http://schemas.openxmlformats.org/officeDocument/2006/relationships/slide" Target="slides/slide14.xml"/>
<Relationship Id="rId23" Type="http://schemas.openxmlformats.org/officeDocument/2006/relationships/slide" Target="slides/slide22.xml"/>
<Relationship Id="rId28" Type="http://schemas.openxmlformats.org/officeDocument/2006/relationships/presProps" Target="presProps.xml"/>
<Relationship Id="rId10" Type="http://schemas.openxmlformats.org/officeDocument/2006/relationships/slide" Target="slides/slide9.xml"/>
<Relationship Id="rId19" Type="http://schemas.openxmlformats.org/officeDocument/2006/relationships/slide" Target="slides/slide18.xml"/>
<Relationship Id="rId31" Type="http://schemas.openxmlformats.org/officeDocument/2006/relationships/tableStyles" Target="tableStyles.xml"/>
<Relationship Id="rId4" Type="http://schemas.openxmlformats.org/officeDocument/2006/relationships/slide" Target="slides/slide3.xml"/>
<Relationship Id="rId9" Type="http://schemas.openxmlformats.org/officeDocument/2006/relationships/slide" Target="slides/slide8.xml"/>
<Relationship Id="rId14" Type="http://schemas.openxmlformats.org/officeDocument/2006/relationships/slide" Target="slides/slide13.xml"/>
<Relationship Id="rId22" Type="http://schemas.openxmlformats.org/officeDocument/2006/relationships/slide" Target="slides/slide21.xml"/>
<Relationship Id="rId27" Type="http://schemas.openxmlformats.org/officeDocument/2006/relationships/slide" Target="slides/slide26.xml"/>
<Relationship Id="rId30" Type="http://schemas.openxmlformats.org/officeDocument/2006/relationships/theme" Target="theme/theme1.xml"/>
</Relationships>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43FC-A878-4855-8949-C0DDD3994AF1}" type="datetimeFigureOut">
              <a:rPr kumimoji="1" lang="ja-JP" altLang="en-US" smtClean="0"/>
              <a:t>2020/1/9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FAD0-69E9-43D7-B8BE-5EDA76D0C6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628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43FC-A878-4855-8949-C0DDD3994AF1}" type="datetimeFigureOut">
              <a:rPr kumimoji="1" lang="ja-JP" altLang="en-US" smtClean="0"/>
              <a:t>2020/1/9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FAD0-69E9-43D7-B8BE-5EDA76D0C6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888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43FC-A878-4855-8949-C0DDD3994AF1}" type="datetimeFigureOut">
              <a:rPr kumimoji="1" lang="ja-JP" altLang="en-US" smtClean="0"/>
              <a:t>2020/1/9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FAD0-69E9-43D7-B8BE-5EDA76D0C6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410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43FC-A878-4855-8949-C0DDD3994AF1}" type="datetimeFigureOut">
              <a:rPr kumimoji="1" lang="ja-JP" altLang="en-US" smtClean="0"/>
              <a:t>2020/1/9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FAD0-69E9-43D7-B8BE-5EDA76D0C6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20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43FC-A878-4855-8949-C0DDD3994AF1}" type="datetimeFigureOut">
              <a:rPr kumimoji="1" lang="ja-JP" altLang="en-US" smtClean="0"/>
              <a:t>2020/1/9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FAD0-69E9-43D7-B8BE-5EDA76D0C6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669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43FC-A878-4855-8949-C0DDD3994AF1}" type="datetimeFigureOut">
              <a:rPr kumimoji="1" lang="ja-JP" altLang="en-US" smtClean="0"/>
              <a:t>2020/1/9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FAD0-69E9-43D7-B8BE-5EDA76D0C6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9308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43FC-A878-4855-8949-C0DDD3994AF1}" type="datetimeFigureOut">
              <a:rPr kumimoji="1" lang="ja-JP" altLang="en-US" smtClean="0"/>
              <a:t>2020/1/9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FAD0-69E9-43D7-B8BE-5EDA76D0C6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6010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43FC-A878-4855-8949-C0DDD3994AF1}" type="datetimeFigureOut">
              <a:rPr kumimoji="1" lang="ja-JP" altLang="en-US" smtClean="0"/>
              <a:t>2020/1/9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FAD0-69E9-43D7-B8BE-5EDA76D0C6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935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43FC-A878-4855-8949-C0DDD3994AF1}" type="datetimeFigureOut">
              <a:rPr kumimoji="1" lang="ja-JP" altLang="en-US" smtClean="0"/>
              <a:t>2020/1/9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FAD0-69E9-43D7-B8BE-5EDA76D0C6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982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43FC-A878-4855-8949-C0DDD3994AF1}" type="datetimeFigureOut">
              <a:rPr kumimoji="1" lang="ja-JP" altLang="en-US" smtClean="0"/>
              <a:t>2020/1/9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FAD0-69E9-43D7-B8BE-5EDA76D0C6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3934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743FC-A878-4855-8949-C0DDD3994AF1}" type="datetimeFigureOut">
              <a:rPr kumimoji="1" lang="ja-JP" altLang="en-US" smtClean="0"/>
              <a:t>2020/1/9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FAD0-69E9-43D7-B8BE-5EDA76D0C6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832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743FC-A878-4855-8949-C0DDD3994AF1}" type="datetimeFigureOut">
              <a:rPr kumimoji="1" lang="ja-JP" altLang="en-US" smtClean="0"/>
              <a:t>2020/1/9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FAD0-69E9-43D7-B8BE-5EDA76D0C6E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552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5.png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28.png"/><Relationship Id="rId7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5547DB3-4B5D-4816-A52D-636FB56127DE}"/>
              </a:ext>
            </a:extLst>
          </p:cNvPr>
          <p:cNvSpPr txBox="1"/>
          <p:nvPr/>
        </p:nvSpPr>
        <p:spPr>
          <a:xfrm>
            <a:off x="627529" y="3618547"/>
            <a:ext cx="1093694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u="heavy" dirty="0">
                <a:uFill>
                  <a:solidFill>
                    <a:srgbClr val="FF0000"/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豆電球</a:t>
            </a:r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5400" u="heavy" dirty="0">
                <a:uFill>
                  <a:solidFill>
                    <a:srgbClr val="FF0000"/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⊕きょく</a:t>
            </a:r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と</a:t>
            </a:r>
            <a:r>
              <a:rPr lang="ja-JP" altLang="en-US" sz="5400" u="heavy" dirty="0">
                <a:uFill>
                  <a:solidFill>
                    <a:srgbClr val="FF0000"/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⊖きょく</a:t>
            </a:r>
            <a:r>
              <a:rPr lang="ja-JP" altLang="en-US" sz="5400" dirty="0">
                <a:uFill>
                  <a:solidFill>
                    <a:srgbClr val="FF0000"/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</a:t>
            </a:r>
            <a:endParaRPr lang="en-US" altLang="ja-JP" sz="5400" dirty="0">
              <a:uFill>
                <a:solidFill>
                  <a:srgbClr val="FF0000"/>
                </a:solidFill>
              </a:u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200" dirty="0">
              <a:uFill>
                <a:solidFill>
                  <a:srgbClr val="FF0000"/>
                </a:solidFill>
              </a:u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１つの「わ」のような「</a:t>
            </a:r>
            <a:r>
              <a:rPr lang="ja-JP" altLang="en-US" sz="54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回路</a:t>
            </a:r>
            <a:r>
              <a:rPr lang="ja-JP" altLang="en-US" sz="54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」につなぐと</a:t>
            </a:r>
            <a:endParaRPr lang="en-US" altLang="ja-JP" sz="5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sz="1200" dirty="0">
              <a:solidFill>
                <a:srgbClr val="0070C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5400" dirty="0">
                <a:solidFill>
                  <a:srgbClr val="00206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電気が通る。</a:t>
            </a:r>
            <a:endParaRPr lang="en-US" altLang="ja-JP" sz="5400" dirty="0">
              <a:solidFill>
                <a:srgbClr val="00206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0021C3-71DA-4B70-A74C-34AA1475CE71}"/>
              </a:ext>
            </a:extLst>
          </p:cNvPr>
          <p:cNvSpPr txBox="1"/>
          <p:nvPr/>
        </p:nvSpPr>
        <p:spPr>
          <a:xfrm>
            <a:off x="627529" y="532448"/>
            <a:ext cx="6668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uFill>
                  <a:solidFill>
                    <a:srgbClr val="FF0000"/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豆電球に明かりがつく</a:t>
            </a:r>
            <a:endParaRPr lang="en-US" altLang="ja-JP" sz="5400" dirty="0">
              <a:uFill>
                <a:solidFill>
                  <a:srgbClr val="FF0000"/>
                </a:solidFill>
              </a:u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5400" dirty="0">
                <a:uFill>
                  <a:solidFill>
                    <a:srgbClr val="FF0000"/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つなぎ方は？</a:t>
            </a:r>
            <a:endParaRPr lang="en-US" altLang="ja-JP" sz="5400" dirty="0">
              <a:uFill>
                <a:solidFill>
                  <a:srgbClr val="FF0000"/>
                </a:solidFill>
              </a:u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DD030A4C-B606-4F17-9583-F649A4F4C38E}"/>
              </a:ext>
            </a:extLst>
          </p:cNvPr>
          <p:cNvSpPr/>
          <p:nvPr/>
        </p:nvSpPr>
        <p:spPr>
          <a:xfrm>
            <a:off x="1838325" y="2533650"/>
            <a:ext cx="552450" cy="990600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0" name="図 9" descr="ボトル が含まれている画像&#10;&#10;自動的に生成された説明">
            <a:extLst>
              <a:ext uri="{FF2B5EF4-FFF2-40B4-BE49-F238E27FC236}">
                <a16:creationId xmlns:a16="http://schemas.microsoft.com/office/drawing/2014/main" id="{BE72A0C8-56E1-40E3-A70E-8685D21E08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680791" y="389343"/>
            <a:ext cx="3632506" cy="30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6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68A764-DA48-4B3A-A217-65ED7BF8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E432F6C-7F76-4C6D-BB3B-036266495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40797FF-EAC1-44E5-A5D6-013DDEC1B5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6102"/>
            <a:ext cx="5825217" cy="517797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639" y="1476102"/>
            <a:ext cx="5509361" cy="517797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19672" y="337268"/>
            <a:ext cx="4598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電気を通す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65482" y="337268"/>
            <a:ext cx="5743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電気を通さない</a:t>
            </a:r>
          </a:p>
        </p:txBody>
      </p:sp>
    </p:spTree>
    <p:extLst>
      <p:ext uri="{BB962C8B-B14F-4D97-AF65-F5344CB8AC3E}">
        <p14:creationId xmlns:p14="http://schemas.microsoft.com/office/powerpoint/2010/main" val="266751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573577"/>
            <a:ext cx="10515600" cy="3683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1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プログラミング</a:t>
            </a:r>
            <a:endParaRPr kumimoji="1" lang="en-US" altLang="ja-JP" sz="115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1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入門</a:t>
            </a:r>
            <a:endParaRPr kumimoji="1" lang="ja-JP" altLang="en-US" sz="115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0" y="4572000"/>
            <a:ext cx="12192000" cy="138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80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どのブロックを使う？</a:t>
            </a:r>
            <a:endParaRPr lang="en-US" altLang="ja-JP" sz="8000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096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9841" y="435425"/>
            <a:ext cx="5979594" cy="1323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最初だけ、</a:t>
            </a:r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4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Ｈｅｌｌｏ！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」と表示</a:t>
            </a:r>
            <a:endParaRPr kumimoji="1" lang="ja-JP" altLang="en-US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図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2030412"/>
            <a:ext cx="5298754" cy="4332923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テキスト ボックス 9"/>
          <p:cNvSpPr txBox="1"/>
          <p:nvPr/>
        </p:nvSpPr>
        <p:spPr>
          <a:xfrm>
            <a:off x="2104547" y="4065954"/>
            <a:ext cx="2528888" cy="8001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4400" kern="100" dirty="0">
                <a:effectLst/>
                <a:latin typeface="HGS教科書体" panose="02020600000000000000" pitchFamily="18" charset="-128"/>
                <a:ea typeface="HGS教科書体" panose="02020600000000000000" pitchFamily="18" charset="-128"/>
                <a:cs typeface="Times New Roman" panose="02020603050405020304" pitchFamily="18" charset="0"/>
              </a:rPr>
              <a:t>㋐</a:t>
            </a:r>
            <a:endParaRPr lang="ja-JP" sz="3200" kern="100" dirty="0">
              <a:effectLst/>
              <a:latin typeface="HGS教科書体" panose="02020600000000000000" pitchFamily="18" charset="-128"/>
              <a:ea typeface="HGS教科書体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81335" y="2263140"/>
            <a:ext cx="85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Ａ．</a:t>
            </a:r>
            <a:endParaRPr kumimoji="1" lang="ja-JP" altLang="en-US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81334" y="3742789"/>
            <a:ext cx="85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Ｂ．</a:t>
            </a:r>
            <a:endParaRPr kumimoji="1" lang="ja-JP" altLang="en-US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81334" y="5311106"/>
            <a:ext cx="73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Ｃ．</a:t>
            </a:r>
            <a:endParaRPr kumimoji="1" lang="ja-JP" altLang="en-US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804F6EB-BCB1-498F-93EA-3F55C8E5ED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3996" y="3601328"/>
            <a:ext cx="5488812" cy="123678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4155BF10-50D5-40FC-B32C-09B69EAC66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5539" y="2057731"/>
            <a:ext cx="5517270" cy="132343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9E8DE61-886D-488F-A7F2-8081103F503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3390" y="5058274"/>
            <a:ext cx="5539419" cy="141531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1AA544B-BC08-4A6B-92F2-B9575272FDDF}"/>
              </a:ext>
            </a:extLst>
          </p:cNvPr>
          <p:cNvSpPr txBox="1"/>
          <p:nvPr/>
        </p:nvSpPr>
        <p:spPr>
          <a:xfrm>
            <a:off x="6513995" y="437638"/>
            <a:ext cx="5517270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この「命れい」は</a:t>
            </a:r>
            <a:endParaRPr lang="en-US" altLang="ja-JP" sz="4000" dirty="0">
              <a:solidFill>
                <a:srgbClr val="00206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40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どのブロックを使う？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B85C172E-1659-4281-929C-2B1BFB4D24C6}"/>
              </a:ext>
            </a:extLst>
          </p:cNvPr>
          <p:cNvSpPr/>
          <p:nvPr/>
        </p:nvSpPr>
        <p:spPr>
          <a:xfrm>
            <a:off x="5527040" y="4866054"/>
            <a:ext cx="6664959" cy="17785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455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0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59841" y="435425"/>
            <a:ext cx="7981404" cy="1323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40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Ａボタン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」を押したとき、</a:t>
            </a:r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「〇」を表示する</a:t>
            </a:r>
            <a:endParaRPr kumimoji="1" lang="ja-JP" altLang="en-US" sz="40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9" y="2691229"/>
            <a:ext cx="5700055" cy="35038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9"/>
          <p:cNvSpPr txBox="1"/>
          <p:nvPr/>
        </p:nvSpPr>
        <p:spPr>
          <a:xfrm>
            <a:off x="2008281" y="4168824"/>
            <a:ext cx="2528888" cy="8001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4400" kern="100" dirty="0">
                <a:latin typeface="HGS教科書体" panose="02020600000000000000" pitchFamily="18" charset="-128"/>
                <a:ea typeface="HGS教科書体" panose="02020600000000000000" pitchFamily="18" charset="-128"/>
                <a:cs typeface="Times New Roman" panose="02020603050405020304" pitchFamily="18" charset="0"/>
              </a:rPr>
              <a:t>㋑</a:t>
            </a:r>
            <a:endParaRPr lang="ja-JP" sz="3200" kern="100" dirty="0">
              <a:effectLst/>
              <a:latin typeface="HGS教科書体" panose="02020600000000000000" pitchFamily="18" charset="-128"/>
              <a:ea typeface="HGS教科書体" panose="020206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68C24EF-29B7-44D5-9CD5-79EE3FAF21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91" y="1828799"/>
            <a:ext cx="5395926" cy="1570977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5FE6562-767D-44CF-90E5-DC08CFDDA1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4235" y="3458223"/>
            <a:ext cx="5384992" cy="1590066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0A0A176-E9F7-4174-8587-20FDB0444F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4235" y="5116848"/>
            <a:ext cx="4871161" cy="1305727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20EFC81-C74A-45D9-9EDF-7B794DE822AD}"/>
              </a:ext>
            </a:extLst>
          </p:cNvPr>
          <p:cNvSpPr txBox="1"/>
          <p:nvPr/>
        </p:nvSpPr>
        <p:spPr>
          <a:xfrm>
            <a:off x="5781335" y="2263140"/>
            <a:ext cx="85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Ａ．</a:t>
            </a:r>
            <a:endParaRPr kumimoji="1" lang="ja-JP" altLang="en-US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B9A8CB9-4436-416D-A481-E51684ADEE20}"/>
              </a:ext>
            </a:extLst>
          </p:cNvPr>
          <p:cNvSpPr txBox="1"/>
          <p:nvPr/>
        </p:nvSpPr>
        <p:spPr>
          <a:xfrm>
            <a:off x="5781334" y="3742789"/>
            <a:ext cx="85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Ｂ．</a:t>
            </a:r>
            <a:endParaRPr kumimoji="1" lang="ja-JP" altLang="en-US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3A7E649-8C8B-4857-96CF-F71809B7BECD}"/>
              </a:ext>
            </a:extLst>
          </p:cNvPr>
          <p:cNvSpPr txBox="1"/>
          <p:nvPr/>
        </p:nvSpPr>
        <p:spPr>
          <a:xfrm>
            <a:off x="5781334" y="5311106"/>
            <a:ext cx="73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Ｃ．</a:t>
            </a:r>
            <a:endParaRPr kumimoji="1" lang="ja-JP" altLang="en-US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96D69BDF-242F-4623-A11C-94A3EED54D31}"/>
              </a:ext>
            </a:extLst>
          </p:cNvPr>
          <p:cNvSpPr/>
          <p:nvPr/>
        </p:nvSpPr>
        <p:spPr>
          <a:xfrm>
            <a:off x="5659110" y="3269703"/>
            <a:ext cx="6664959" cy="17785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18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6" grpId="0"/>
      <p:bldP spid="17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59841" y="435425"/>
            <a:ext cx="7981404" cy="1323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40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Ｂボタン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」を押したとき、</a:t>
            </a:r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表示を消す</a:t>
            </a:r>
            <a:endParaRPr kumimoji="1" lang="ja-JP" altLang="en-US" sz="40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図 4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9841" y="2436494"/>
            <a:ext cx="5440680" cy="3712845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テキスト ボックス 9"/>
          <p:cNvSpPr txBox="1"/>
          <p:nvPr/>
        </p:nvSpPr>
        <p:spPr>
          <a:xfrm>
            <a:off x="2150267" y="4088814"/>
            <a:ext cx="2528888" cy="8001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4400" kern="100" dirty="0">
                <a:latin typeface="HGS教科書体" panose="02020600000000000000" pitchFamily="18" charset="-128"/>
                <a:ea typeface="HGS教科書体" panose="02020600000000000000" pitchFamily="18" charset="-128"/>
                <a:cs typeface="Times New Roman" panose="02020603050405020304" pitchFamily="18" charset="0"/>
              </a:rPr>
              <a:t>㋒</a:t>
            </a:r>
            <a:endParaRPr lang="ja-JP" sz="3200" kern="100" dirty="0">
              <a:effectLst/>
              <a:latin typeface="HGS教科書体" panose="02020600000000000000" pitchFamily="18" charset="-128"/>
              <a:ea typeface="HGS教科書体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8FEBBBB-9F81-49FC-AECD-5B4B6F7A4555}"/>
              </a:ext>
            </a:extLst>
          </p:cNvPr>
          <p:cNvSpPr txBox="1"/>
          <p:nvPr/>
        </p:nvSpPr>
        <p:spPr>
          <a:xfrm>
            <a:off x="5781335" y="2263140"/>
            <a:ext cx="85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Ａ．</a:t>
            </a:r>
            <a:endParaRPr kumimoji="1" lang="ja-JP" altLang="en-US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1264631-58B3-492B-A14B-36A6FDE4F0A3}"/>
              </a:ext>
            </a:extLst>
          </p:cNvPr>
          <p:cNvSpPr txBox="1"/>
          <p:nvPr/>
        </p:nvSpPr>
        <p:spPr>
          <a:xfrm>
            <a:off x="5781334" y="3742789"/>
            <a:ext cx="85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Ｂ．</a:t>
            </a:r>
            <a:endParaRPr kumimoji="1" lang="ja-JP" altLang="en-US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2C47374-7627-4E0C-A10C-1831FB80128E}"/>
              </a:ext>
            </a:extLst>
          </p:cNvPr>
          <p:cNvSpPr txBox="1"/>
          <p:nvPr/>
        </p:nvSpPr>
        <p:spPr>
          <a:xfrm>
            <a:off x="5781334" y="5311106"/>
            <a:ext cx="73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Ｃ．</a:t>
            </a:r>
            <a:endParaRPr kumimoji="1" lang="ja-JP" altLang="en-US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CAF5727-3813-46AC-95D7-1E38EAAFD2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2891" y="1828799"/>
            <a:ext cx="5395926" cy="1570977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639B1AF-258B-440C-B554-44FA3A7B50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4235" y="3458223"/>
            <a:ext cx="5384992" cy="159006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1E24BA98-04BE-4578-B843-458DCCAC430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4235" y="5116848"/>
            <a:ext cx="4871161" cy="1305727"/>
          </a:xfrm>
          <a:prstGeom prst="rect">
            <a:avLst/>
          </a:prstGeom>
        </p:spPr>
      </p:pic>
      <p:sp>
        <p:nvSpPr>
          <p:cNvPr id="22" name="楕円 21">
            <a:extLst>
              <a:ext uri="{FF2B5EF4-FFF2-40B4-BE49-F238E27FC236}">
                <a16:creationId xmlns:a16="http://schemas.microsoft.com/office/drawing/2014/main" id="{442244A6-41AC-4B32-BBEE-449A41170CD4}"/>
              </a:ext>
            </a:extLst>
          </p:cNvPr>
          <p:cNvSpPr/>
          <p:nvPr/>
        </p:nvSpPr>
        <p:spPr>
          <a:xfrm>
            <a:off x="5527041" y="4866054"/>
            <a:ext cx="3769360" cy="17785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357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6" grpId="0"/>
      <p:bldP spid="17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06208" y="65372"/>
            <a:ext cx="9021319" cy="25545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もし「</a:t>
            </a:r>
            <a:r>
              <a:rPr lang="ja-JP" altLang="en-US" sz="40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回路ができている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</a:t>
            </a:r>
            <a:r>
              <a:rPr lang="ja-JP" altLang="en-US" sz="4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なら</a:t>
            </a:r>
            <a:endParaRPr lang="en-US" altLang="ja-JP" sz="40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「♡」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を表示する</a:t>
            </a:r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400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でなければ</a:t>
            </a:r>
            <a:endParaRPr kumimoji="1" lang="en-US" altLang="ja-JP" sz="40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4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「◇」</a:t>
            </a:r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を表示する</a:t>
            </a:r>
            <a:endParaRPr kumimoji="1" lang="ja-JP" altLang="en-US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208" y="2741356"/>
            <a:ext cx="5468812" cy="39956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1876170" y="3671476"/>
            <a:ext cx="2528888" cy="8001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4400" kern="100" dirty="0">
                <a:latin typeface="HGS教科書体" panose="02020600000000000000" pitchFamily="18" charset="-128"/>
                <a:ea typeface="HGS教科書体" panose="02020600000000000000" pitchFamily="18" charset="-128"/>
                <a:cs typeface="Times New Roman" panose="02020603050405020304" pitchFamily="18" charset="0"/>
              </a:rPr>
              <a:t>㋓</a:t>
            </a:r>
            <a:endParaRPr lang="ja-JP" sz="3200" kern="100" dirty="0">
              <a:effectLst/>
              <a:latin typeface="HGS教科書体" panose="02020600000000000000" pitchFamily="18" charset="-128"/>
              <a:ea typeface="HGS教科書体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876170" y="5259080"/>
            <a:ext cx="2528888" cy="8001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4400" kern="100" dirty="0">
                <a:latin typeface="HGS教科書体" panose="02020600000000000000" pitchFamily="18" charset="-128"/>
                <a:ea typeface="HGS教科書体" panose="02020600000000000000" pitchFamily="18" charset="-128"/>
                <a:cs typeface="Times New Roman" panose="02020603050405020304" pitchFamily="18" charset="0"/>
              </a:rPr>
              <a:t>㋔</a:t>
            </a:r>
            <a:endParaRPr lang="ja-JP" sz="3200" kern="100" dirty="0">
              <a:effectLst/>
              <a:latin typeface="HGS教科書体" panose="02020600000000000000" pitchFamily="18" charset="-128"/>
              <a:ea typeface="HGS教科書体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C1D2015-45B3-45BC-936B-5F02BDAA8A7A}"/>
              </a:ext>
            </a:extLst>
          </p:cNvPr>
          <p:cNvSpPr txBox="1"/>
          <p:nvPr/>
        </p:nvSpPr>
        <p:spPr>
          <a:xfrm>
            <a:off x="5888915" y="2541049"/>
            <a:ext cx="85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Ａ．</a:t>
            </a:r>
            <a:endParaRPr kumimoji="1" lang="ja-JP" altLang="en-US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45A8867-D51F-4B13-8116-90FC6E4B2F15}"/>
              </a:ext>
            </a:extLst>
          </p:cNvPr>
          <p:cNvSpPr txBox="1"/>
          <p:nvPr/>
        </p:nvSpPr>
        <p:spPr>
          <a:xfrm>
            <a:off x="5888914" y="4020698"/>
            <a:ext cx="85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Ｂ．</a:t>
            </a:r>
            <a:endParaRPr kumimoji="1" lang="ja-JP" altLang="en-US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7791D95-DFFB-47B9-83AB-A95A484D5AEC}"/>
              </a:ext>
            </a:extLst>
          </p:cNvPr>
          <p:cNvSpPr txBox="1"/>
          <p:nvPr/>
        </p:nvSpPr>
        <p:spPr>
          <a:xfrm>
            <a:off x="5888914" y="5589015"/>
            <a:ext cx="73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Ｃ．</a:t>
            </a:r>
            <a:endParaRPr kumimoji="1" lang="ja-JP" altLang="en-US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2F11F5-389B-43D7-B034-42DE7E8B60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5470" y="5289240"/>
            <a:ext cx="5526582" cy="1570977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8494E433-4D1A-47AB-8306-3A9E64AADE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1576" y="2138355"/>
            <a:ext cx="5526582" cy="1536996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46B3AE76-3A0A-4361-A5D9-15611FD4741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5470" y="3733762"/>
            <a:ext cx="5444395" cy="1525318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C9C9CD8-715E-4A9A-A5E9-7F513F0B99B1}"/>
              </a:ext>
            </a:extLst>
          </p:cNvPr>
          <p:cNvSpPr txBox="1"/>
          <p:nvPr/>
        </p:nvSpPr>
        <p:spPr>
          <a:xfrm>
            <a:off x="2706824" y="3512866"/>
            <a:ext cx="732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Ｃ</a:t>
            </a:r>
            <a:endParaRPr kumimoji="1" lang="ja-JP" altLang="en-US" sz="60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87CDA434-95E0-4609-A50F-11387F3E599A}"/>
              </a:ext>
            </a:extLst>
          </p:cNvPr>
          <p:cNvSpPr txBox="1"/>
          <p:nvPr/>
        </p:nvSpPr>
        <p:spPr>
          <a:xfrm>
            <a:off x="2706824" y="5151298"/>
            <a:ext cx="732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Ａ</a:t>
            </a:r>
            <a:endParaRPr kumimoji="1" lang="ja-JP" altLang="en-US" sz="60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B4E1E057-90E0-47CC-986F-37E952678605}"/>
              </a:ext>
            </a:extLst>
          </p:cNvPr>
          <p:cNvSpPr/>
          <p:nvPr/>
        </p:nvSpPr>
        <p:spPr>
          <a:xfrm>
            <a:off x="5790252" y="5095594"/>
            <a:ext cx="6289613" cy="17785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9D28CA96-80F2-4DA3-AEB7-60EE898F5D47}"/>
              </a:ext>
            </a:extLst>
          </p:cNvPr>
          <p:cNvSpPr/>
          <p:nvPr/>
        </p:nvSpPr>
        <p:spPr>
          <a:xfrm>
            <a:off x="5780092" y="2014230"/>
            <a:ext cx="6664959" cy="17785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3012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8" grpId="0"/>
      <p:bldP spid="29" grpId="0"/>
      <p:bldP spid="30" grpId="0"/>
      <p:bldP spid="37" grpId="0"/>
      <p:bldP spid="38" grpId="0"/>
      <p:bldP spid="39" grpId="0" animBg="1"/>
      <p:bldP spid="39" grpId="1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248626" y="254900"/>
            <a:ext cx="8049554" cy="28623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6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Ａボタン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」を押したとき、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もし「</a:t>
            </a:r>
            <a:r>
              <a:rPr lang="ja-JP" altLang="en-US" sz="36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回路ができている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</a:t>
            </a:r>
            <a:r>
              <a:rPr lang="ja-JP" altLang="en-US" sz="3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なら</a:t>
            </a:r>
            <a:endParaRPr lang="en-US" altLang="ja-JP" sz="36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「♪」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を表示する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60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でなければ</a:t>
            </a:r>
            <a:endParaRPr kumimoji="1" lang="en-US" altLang="ja-JP" sz="36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「☑」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を表示する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460" y="3208661"/>
            <a:ext cx="5395926" cy="35273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テキスト ボックス 7"/>
          <p:cNvSpPr txBox="1"/>
          <p:nvPr/>
        </p:nvSpPr>
        <p:spPr>
          <a:xfrm>
            <a:off x="1997392" y="4355139"/>
            <a:ext cx="2144302" cy="69199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4000" kern="100" dirty="0">
                <a:latin typeface="HGS教科書体" panose="02020600000000000000" pitchFamily="18" charset="-128"/>
                <a:ea typeface="HGS教科書体" panose="02020600000000000000" pitchFamily="18" charset="-128"/>
                <a:cs typeface="Times New Roman" panose="02020603050405020304" pitchFamily="18" charset="0"/>
              </a:rPr>
              <a:t>㋕</a:t>
            </a:r>
            <a:endParaRPr lang="ja-JP" sz="2800" kern="100" dirty="0">
              <a:effectLst/>
              <a:latin typeface="HGS教科書体" panose="02020600000000000000" pitchFamily="18" charset="-128"/>
              <a:ea typeface="HGS教科書体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95975" y="5335456"/>
            <a:ext cx="2144302" cy="69199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4000" kern="100" dirty="0">
                <a:latin typeface="HGS教科書体" panose="02020600000000000000" pitchFamily="18" charset="-128"/>
                <a:ea typeface="HGS教科書体" panose="02020600000000000000" pitchFamily="18" charset="-128"/>
                <a:cs typeface="Times New Roman" panose="02020603050405020304" pitchFamily="18" charset="0"/>
              </a:rPr>
              <a:t>㋖</a:t>
            </a:r>
            <a:endParaRPr lang="ja-JP" sz="2800" kern="100" dirty="0">
              <a:effectLst/>
              <a:latin typeface="HGS教科書体" panose="02020600000000000000" pitchFamily="18" charset="-128"/>
              <a:ea typeface="HGS教科書体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15C774D7-D7AB-4C64-86FA-1BAB772378C8}"/>
              </a:ext>
            </a:extLst>
          </p:cNvPr>
          <p:cNvSpPr txBox="1"/>
          <p:nvPr/>
        </p:nvSpPr>
        <p:spPr>
          <a:xfrm>
            <a:off x="5892259" y="3044728"/>
            <a:ext cx="85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Ａ．</a:t>
            </a:r>
            <a:endParaRPr kumimoji="1" lang="ja-JP" altLang="en-US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38235D-A242-4667-8B19-B0A8E46B4431}"/>
              </a:ext>
            </a:extLst>
          </p:cNvPr>
          <p:cNvSpPr txBox="1"/>
          <p:nvPr/>
        </p:nvSpPr>
        <p:spPr>
          <a:xfrm>
            <a:off x="5892259" y="4322436"/>
            <a:ext cx="854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Ｂ．</a:t>
            </a:r>
            <a:endParaRPr kumimoji="1" lang="ja-JP" altLang="en-US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CD785F3-7690-4CB4-8BCC-FAB2DFC38420}"/>
              </a:ext>
            </a:extLst>
          </p:cNvPr>
          <p:cNvSpPr txBox="1"/>
          <p:nvPr/>
        </p:nvSpPr>
        <p:spPr>
          <a:xfrm>
            <a:off x="5892259" y="5814195"/>
            <a:ext cx="732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Ｃ．</a:t>
            </a:r>
            <a:endParaRPr kumimoji="1" lang="ja-JP" altLang="en-US" sz="36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1B5A735-05DE-4DA8-BEA0-369EE3BC16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8816" y="5374701"/>
            <a:ext cx="5472502" cy="1525317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D9E16AF-58CE-4477-86F2-FB9E78C2A6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8815" y="3846839"/>
            <a:ext cx="5436643" cy="1536827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67EA0E3B-277A-4BAA-B724-FE89BB28447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8816" y="2484322"/>
            <a:ext cx="5438843" cy="1522426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CFD4650-1D73-4E9F-AEBF-23D6D9CAABEB}"/>
              </a:ext>
            </a:extLst>
          </p:cNvPr>
          <p:cNvSpPr txBox="1"/>
          <p:nvPr/>
        </p:nvSpPr>
        <p:spPr>
          <a:xfrm>
            <a:off x="2701795" y="5121696"/>
            <a:ext cx="732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60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Ｃ</a:t>
            </a:r>
            <a:endParaRPr kumimoji="1" lang="ja-JP" altLang="en-US" sz="60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6F16A65-C4D5-4F6A-BB03-0BB7D6A93A2F}"/>
              </a:ext>
            </a:extLst>
          </p:cNvPr>
          <p:cNvSpPr txBox="1"/>
          <p:nvPr/>
        </p:nvSpPr>
        <p:spPr>
          <a:xfrm>
            <a:off x="2701795" y="4175629"/>
            <a:ext cx="732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smtClean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Ａ</a:t>
            </a:r>
            <a:endParaRPr kumimoji="1" lang="ja-JP" altLang="en-US" sz="60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25" name="楕円 24">
            <a:extLst>
              <a:ext uri="{FF2B5EF4-FFF2-40B4-BE49-F238E27FC236}">
                <a16:creationId xmlns:a16="http://schemas.microsoft.com/office/drawing/2014/main" id="{7612B3BD-0A14-4734-B818-4AAE69E9A2E9}"/>
              </a:ext>
            </a:extLst>
          </p:cNvPr>
          <p:cNvSpPr/>
          <p:nvPr/>
        </p:nvSpPr>
        <p:spPr>
          <a:xfrm>
            <a:off x="5730230" y="2251995"/>
            <a:ext cx="6664959" cy="17785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81EF4B23-6926-4957-A817-9598FDFE84A9}"/>
              </a:ext>
            </a:extLst>
          </p:cNvPr>
          <p:cNvSpPr/>
          <p:nvPr/>
        </p:nvSpPr>
        <p:spPr>
          <a:xfrm>
            <a:off x="5740379" y="5266314"/>
            <a:ext cx="6664959" cy="17785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171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8" grpId="0"/>
      <p:bldP spid="19" grpId="0"/>
      <p:bldP spid="20" grpId="0"/>
      <p:bldP spid="23" grpId="0"/>
      <p:bldP spid="24" grpId="0"/>
      <p:bldP spid="25" grpId="0" animBg="1"/>
      <p:bldP spid="25" grpId="1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241176"/>
            <a:ext cx="10515600" cy="2952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1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練習問題</a:t>
            </a:r>
            <a:endParaRPr kumimoji="1" lang="en-US" altLang="ja-JP" sz="115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7F396C8B-7537-4337-8E08-FFEB9B411135}"/>
              </a:ext>
            </a:extLst>
          </p:cNvPr>
          <p:cNvSpPr txBox="1">
            <a:spLocks/>
          </p:cNvSpPr>
          <p:nvPr/>
        </p:nvSpPr>
        <p:spPr>
          <a:xfrm>
            <a:off x="406400" y="4582160"/>
            <a:ext cx="12192000" cy="163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80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どの</a:t>
            </a:r>
            <a:r>
              <a:rPr lang="ja-JP" altLang="en-US" sz="8000" u="sng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命れい</a:t>
            </a:r>
            <a:r>
              <a:rPr lang="ja-JP" altLang="en-US" sz="80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でしょうか。</a:t>
            </a:r>
            <a:endParaRPr lang="en-US" altLang="ja-JP" sz="8000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06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241176"/>
            <a:ext cx="10515600" cy="29528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1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練習問題</a:t>
            </a:r>
            <a:endParaRPr kumimoji="1" lang="en-US" altLang="ja-JP" sz="115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7F396C8B-7537-4337-8E08-FFEB9B411135}"/>
              </a:ext>
            </a:extLst>
          </p:cNvPr>
          <p:cNvSpPr txBox="1">
            <a:spLocks/>
          </p:cNvSpPr>
          <p:nvPr/>
        </p:nvSpPr>
        <p:spPr>
          <a:xfrm>
            <a:off x="0" y="4609456"/>
            <a:ext cx="12192000" cy="163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1150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答え</a:t>
            </a:r>
            <a:r>
              <a:rPr lang="ja-JP" altLang="en-US" sz="1150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合</a:t>
            </a:r>
            <a:r>
              <a:rPr lang="ja-JP" altLang="en-US" sz="1150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わせ</a:t>
            </a:r>
            <a:endParaRPr lang="en-US" altLang="ja-JP" sz="115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29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E0C4E46-E92D-48AF-BE28-83307E391F57}"/>
              </a:ext>
            </a:extLst>
          </p:cNvPr>
          <p:cNvSpPr txBox="1"/>
          <p:nvPr/>
        </p:nvSpPr>
        <p:spPr>
          <a:xfrm>
            <a:off x="627529" y="532448"/>
            <a:ext cx="6668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uFill>
                  <a:solidFill>
                    <a:srgbClr val="FF0000"/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電気を通すのは</a:t>
            </a:r>
            <a:endParaRPr lang="en-US" altLang="ja-JP" sz="5400" dirty="0">
              <a:uFill>
                <a:solidFill>
                  <a:srgbClr val="FF0000"/>
                </a:solidFill>
              </a:u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5400" dirty="0">
                <a:uFill>
                  <a:solidFill>
                    <a:srgbClr val="FF0000"/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どんなもの？</a:t>
            </a:r>
            <a:endParaRPr lang="en-US" altLang="ja-JP" sz="5400" dirty="0">
              <a:uFill>
                <a:solidFill>
                  <a:srgbClr val="FF0000"/>
                </a:solidFill>
              </a:u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6C59AC8-6EC0-4154-B686-2F68D4555E7B}"/>
              </a:ext>
            </a:extLst>
          </p:cNvPr>
          <p:cNvSpPr txBox="1"/>
          <p:nvPr/>
        </p:nvSpPr>
        <p:spPr>
          <a:xfrm>
            <a:off x="627529" y="4109562"/>
            <a:ext cx="2146151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5400" u="heavy" dirty="0">
                <a:uFill>
                  <a:solidFill>
                    <a:srgbClr val="FF0000"/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金ぞく</a:t>
            </a:r>
            <a:endParaRPr lang="en-US" altLang="ja-JP" sz="5400" dirty="0">
              <a:uFill>
                <a:solidFill>
                  <a:srgbClr val="FF0000"/>
                </a:solidFill>
              </a:u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5C38B197-CD98-4603-82F7-A16AE351ABFB}"/>
              </a:ext>
            </a:extLst>
          </p:cNvPr>
          <p:cNvSpPr/>
          <p:nvPr/>
        </p:nvSpPr>
        <p:spPr>
          <a:xfrm>
            <a:off x="1838325" y="2533650"/>
            <a:ext cx="552450" cy="990600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689D61D-871B-4939-8C90-0642649EC9B8}"/>
              </a:ext>
            </a:extLst>
          </p:cNvPr>
          <p:cNvSpPr txBox="1"/>
          <p:nvPr/>
        </p:nvSpPr>
        <p:spPr>
          <a:xfrm>
            <a:off x="2527449" y="4109562"/>
            <a:ext cx="9166711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uFill>
                  <a:solidFill>
                    <a:srgbClr val="FF0000"/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は、</a:t>
            </a:r>
            <a:r>
              <a:rPr lang="ja-JP" altLang="en-US" sz="5400" u="heavy" dirty="0">
                <a:uFill>
                  <a:solidFill>
                    <a:srgbClr val="FF0000"/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電気を通すせいしつ</a:t>
            </a:r>
            <a:r>
              <a:rPr lang="ja-JP" altLang="en-US" sz="5400" dirty="0">
                <a:uFill>
                  <a:solidFill>
                    <a:srgbClr val="FF0000"/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がある</a:t>
            </a:r>
            <a:endParaRPr lang="en-US" altLang="ja-JP" sz="5400" dirty="0">
              <a:uFill>
                <a:solidFill>
                  <a:srgbClr val="FF0000"/>
                </a:solidFill>
              </a:u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94BFE6-2CF9-440A-BB3D-4C422648A230}"/>
              </a:ext>
            </a:extLst>
          </p:cNvPr>
          <p:cNvSpPr txBox="1"/>
          <p:nvPr/>
        </p:nvSpPr>
        <p:spPr>
          <a:xfrm>
            <a:off x="1970722" y="5503822"/>
            <a:ext cx="8250555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highlight>
                  <a:srgbClr val="FFFF00"/>
                </a:highlight>
                <a:uFill>
                  <a:solidFill>
                    <a:srgbClr val="FF0000"/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豆電球は、わかりにくかった</a:t>
            </a:r>
            <a:endParaRPr lang="en-US" altLang="ja-JP" sz="5400" dirty="0">
              <a:solidFill>
                <a:srgbClr val="FF0000"/>
              </a:solidFill>
              <a:highlight>
                <a:srgbClr val="FFFF00"/>
              </a:highlight>
              <a:uFill>
                <a:solidFill>
                  <a:srgbClr val="FF0000"/>
                </a:solidFill>
              </a:u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1" name="コンテンツ プレースホルダー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992" t="2587" r="13135" b="3085"/>
          <a:stretch/>
        </p:blipFill>
        <p:spPr>
          <a:xfrm>
            <a:off x="5718412" y="0"/>
            <a:ext cx="6168789" cy="418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3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17346B2-D7F2-4613-AD56-417804BB3E7A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3960" y="1154847"/>
            <a:ext cx="5639022" cy="454830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75D379-A39E-414C-8242-2CE2E6CEFDAC}"/>
              </a:ext>
            </a:extLst>
          </p:cNvPr>
          <p:cNvSpPr txBox="1"/>
          <p:nvPr/>
        </p:nvSpPr>
        <p:spPr>
          <a:xfrm>
            <a:off x="6389019" y="1154847"/>
            <a:ext cx="5256134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最初だけ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コンニチハ！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」を表示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D78F191-093F-42DD-A0AF-0038E54A0EFC}"/>
              </a:ext>
            </a:extLst>
          </p:cNvPr>
          <p:cNvSpPr txBox="1"/>
          <p:nvPr/>
        </p:nvSpPr>
        <p:spPr>
          <a:xfrm>
            <a:off x="6389019" y="2828835"/>
            <a:ext cx="5256134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最初だけ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こんにちは！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」を表示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C0189F-DE5F-4635-85BF-1649356DFDA0}"/>
              </a:ext>
            </a:extLst>
          </p:cNvPr>
          <p:cNvSpPr txBox="1"/>
          <p:nvPr/>
        </p:nvSpPr>
        <p:spPr>
          <a:xfrm>
            <a:off x="6389019" y="4502823"/>
            <a:ext cx="5256134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最初だけ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Ｈｅｌｌｏ！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」を表示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4D5E7980-B16D-4700-B56D-D6D149FB2DB2}"/>
              </a:ext>
            </a:extLst>
          </p:cNvPr>
          <p:cNvSpPr/>
          <p:nvPr/>
        </p:nvSpPr>
        <p:spPr>
          <a:xfrm>
            <a:off x="6275294" y="4502822"/>
            <a:ext cx="5639022" cy="1200329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4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B94A350-8121-43B6-818C-B990A4ED0011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4471" y="1154846"/>
            <a:ext cx="5593976" cy="454830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608D33-3D54-46C0-B863-9414FD188E31}"/>
              </a:ext>
            </a:extLst>
          </p:cNvPr>
          <p:cNvSpPr txBox="1"/>
          <p:nvPr/>
        </p:nvSpPr>
        <p:spPr>
          <a:xfrm>
            <a:off x="5898776" y="1154847"/>
            <a:ext cx="5746377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600" dirty="0">
                <a:solidFill>
                  <a:srgbClr val="7030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Ｂボタン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」を押したとき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〇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」を表示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1EEC8F-804F-49AC-AB0B-7759106A7C7F}"/>
              </a:ext>
            </a:extLst>
          </p:cNvPr>
          <p:cNvSpPr txBox="1"/>
          <p:nvPr/>
        </p:nvSpPr>
        <p:spPr>
          <a:xfrm>
            <a:off x="5898776" y="2828835"/>
            <a:ext cx="5746377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600" dirty="0">
                <a:solidFill>
                  <a:srgbClr val="7030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Ａボタン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」を押したとき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表示を</a:t>
            </a:r>
            <a:r>
              <a:rPr lang="ja-JP" altLang="en-US" sz="3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消す</a:t>
            </a:r>
            <a:endParaRPr lang="en-US" altLang="ja-JP" sz="3600" dirty="0">
              <a:solidFill>
                <a:srgbClr val="00206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F350523-5C96-4F61-85F0-FC306B921C89}"/>
              </a:ext>
            </a:extLst>
          </p:cNvPr>
          <p:cNvSpPr txBox="1"/>
          <p:nvPr/>
        </p:nvSpPr>
        <p:spPr>
          <a:xfrm>
            <a:off x="5898776" y="4502823"/>
            <a:ext cx="5746377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600" dirty="0">
                <a:solidFill>
                  <a:srgbClr val="7030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Ｂボタン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」を押したとき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表示を</a:t>
            </a:r>
            <a:r>
              <a:rPr lang="ja-JP" altLang="en-US" sz="3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消す</a:t>
            </a:r>
            <a:endParaRPr lang="en-US" altLang="ja-JP" sz="3600" dirty="0">
              <a:solidFill>
                <a:srgbClr val="00206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29CB2B4D-F54F-4B0F-B727-C145544087F6}"/>
              </a:ext>
            </a:extLst>
          </p:cNvPr>
          <p:cNvSpPr/>
          <p:nvPr/>
        </p:nvSpPr>
        <p:spPr>
          <a:xfrm>
            <a:off x="5898775" y="4502823"/>
            <a:ext cx="5746377" cy="1200329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772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608D33-3D54-46C0-B863-9414FD188E31}"/>
              </a:ext>
            </a:extLst>
          </p:cNvPr>
          <p:cNvSpPr txBox="1"/>
          <p:nvPr/>
        </p:nvSpPr>
        <p:spPr>
          <a:xfrm>
            <a:off x="5450541" y="132867"/>
            <a:ext cx="6621313" cy="20621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もし「</a:t>
            </a:r>
            <a:r>
              <a:rPr lang="ja-JP" altLang="en-US" sz="32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電気を通す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」なら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2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〇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」を表示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でなければ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2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〇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」を表示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1EEC8F-804F-49AC-AB0B-7759106A7C7F}"/>
              </a:ext>
            </a:extLst>
          </p:cNvPr>
          <p:cNvSpPr txBox="1"/>
          <p:nvPr/>
        </p:nvSpPr>
        <p:spPr>
          <a:xfrm>
            <a:off x="5450540" y="2397946"/>
            <a:ext cx="6621313" cy="20621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もし「</a:t>
            </a:r>
            <a:r>
              <a:rPr lang="ja-JP" altLang="en-US" sz="32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電気を通す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」なら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2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〇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」を表示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でなければ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en-US" altLang="ja-JP" sz="32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×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」を表示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CACD07EC-2568-4A75-B4E0-A059E01F5BFB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146" y="1154846"/>
            <a:ext cx="5240749" cy="4548305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BA3E867-249A-442E-BBBA-98A6125E9528}"/>
              </a:ext>
            </a:extLst>
          </p:cNvPr>
          <p:cNvSpPr txBox="1"/>
          <p:nvPr/>
        </p:nvSpPr>
        <p:spPr>
          <a:xfrm>
            <a:off x="5450539" y="4655438"/>
            <a:ext cx="6621313" cy="20621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もし「</a:t>
            </a:r>
            <a:r>
              <a:rPr lang="ja-JP" altLang="en-US" sz="32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電気を通す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」なら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en-US" altLang="ja-JP" sz="32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×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」を表示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でなければ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2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〇</a:t>
            </a:r>
            <a:r>
              <a:rPr lang="ja-JP" altLang="en-US" sz="32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」を表示</a:t>
            </a:r>
            <a:endParaRPr lang="en-US" altLang="ja-JP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3EC3732F-0252-461C-84FE-1063B59A68EA}"/>
              </a:ext>
            </a:extLst>
          </p:cNvPr>
          <p:cNvSpPr/>
          <p:nvPr/>
        </p:nvSpPr>
        <p:spPr>
          <a:xfrm>
            <a:off x="5360895" y="2390359"/>
            <a:ext cx="5611905" cy="2062103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536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608D33-3D54-46C0-B863-9414FD188E31}"/>
              </a:ext>
            </a:extLst>
          </p:cNvPr>
          <p:cNvSpPr txBox="1"/>
          <p:nvPr/>
        </p:nvSpPr>
        <p:spPr>
          <a:xfrm>
            <a:off x="5450541" y="132867"/>
            <a:ext cx="6621313" cy="21698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2700" dirty="0">
                <a:solidFill>
                  <a:srgbClr val="7030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Ａボタン</a:t>
            </a:r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」を押したとき</a:t>
            </a:r>
            <a:endParaRPr lang="en-US" altLang="ja-JP" sz="27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もし「</a:t>
            </a:r>
            <a:r>
              <a:rPr lang="ja-JP" altLang="en-US" sz="27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電気を通す</a:t>
            </a:r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」なら</a:t>
            </a:r>
            <a:endParaRPr lang="en-US" altLang="ja-JP" sz="27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en-US" altLang="ja-JP" sz="2700" b="1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×</a:t>
            </a:r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」を表示</a:t>
            </a:r>
            <a:endParaRPr lang="en-US" altLang="ja-JP" sz="27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でなければ</a:t>
            </a:r>
            <a:endParaRPr lang="en-US" altLang="ja-JP" sz="27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27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〇</a:t>
            </a:r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」を表示</a:t>
            </a:r>
            <a:endParaRPr lang="en-US" altLang="ja-JP" sz="27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65AB2AF-D723-4528-944B-E788163C4AD1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0146" y="1186330"/>
            <a:ext cx="5240748" cy="4855882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DD86005-7C11-4A51-97E8-6AE809F079A7}"/>
              </a:ext>
            </a:extLst>
          </p:cNvPr>
          <p:cNvSpPr txBox="1"/>
          <p:nvPr/>
        </p:nvSpPr>
        <p:spPr>
          <a:xfrm>
            <a:off x="5450541" y="2401236"/>
            <a:ext cx="6621313" cy="21698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2700" dirty="0">
                <a:solidFill>
                  <a:srgbClr val="7030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Ｂボタン</a:t>
            </a:r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」を押したとき</a:t>
            </a:r>
            <a:endParaRPr lang="en-US" altLang="ja-JP" sz="27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もし「</a:t>
            </a:r>
            <a:r>
              <a:rPr lang="ja-JP" altLang="en-US" sz="27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電気を通す</a:t>
            </a:r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」なら</a:t>
            </a:r>
            <a:endParaRPr lang="en-US" altLang="ja-JP" sz="27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27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〇</a:t>
            </a:r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」を表示</a:t>
            </a:r>
            <a:endParaRPr lang="en-US" altLang="ja-JP" sz="27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でなければ</a:t>
            </a:r>
            <a:endParaRPr lang="en-US" altLang="ja-JP" sz="27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en-US" altLang="ja-JP" sz="2700" b="1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×</a:t>
            </a:r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」を表示</a:t>
            </a:r>
            <a:endParaRPr lang="en-US" altLang="ja-JP" sz="27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9C2A216-6096-4AEF-81DA-0554EB2223D0}"/>
              </a:ext>
            </a:extLst>
          </p:cNvPr>
          <p:cNvSpPr txBox="1"/>
          <p:nvPr/>
        </p:nvSpPr>
        <p:spPr>
          <a:xfrm>
            <a:off x="5450540" y="4668598"/>
            <a:ext cx="6621313" cy="21698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2700" dirty="0">
                <a:solidFill>
                  <a:srgbClr val="7030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Ａボタン</a:t>
            </a:r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」を押したとき</a:t>
            </a:r>
            <a:endParaRPr lang="en-US" altLang="ja-JP" sz="27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もし「</a:t>
            </a:r>
            <a:r>
              <a:rPr lang="ja-JP" altLang="en-US" sz="27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電気を通す</a:t>
            </a:r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」なら</a:t>
            </a:r>
            <a:endParaRPr lang="en-US" altLang="ja-JP" sz="27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27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〇</a:t>
            </a:r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」を表示</a:t>
            </a:r>
            <a:endParaRPr lang="en-US" altLang="ja-JP" sz="27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でなければ</a:t>
            </a:r>
            <a:endParaRPr lang="en-US" altLang="ja-JP" sz="27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en-US" altLang="ja-JP" sz="27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×</a:t>
            </a:r>
            <a:r>
              <a:rPr lang="ja-JP" altLang="en-US" sz="27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」を表示</a:t>
            </a:r>
            <a:endParaRPr lang="en-US" altLang="ja-JP" sz="27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78738B02-9424-4B2F-9971-014DB83FC690}"/>
              </a:ext>
            </a:extLst>
          </p:cNvPr>
          <p:cNvSpPr/>
          <p:nvPr/>
        </p:nvSpPr>
        <p:spPr>
          <a:xfrm>
            <a:off x="5360894" y="4668598"/>
            <a:ext cx="5240748" cy="216982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754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404917"/>
            <a:ext cx="10515600" cy="36831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1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プログラミング</a:t>
            </a:r>
            <a:endParaRPr lang="en-US" altLang="ja-JP" sz="115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1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してみよう</a:t>
            </a:r>
            <a:endParaRPr kumimoji="1" lang="ja-JP" altLang="en-US" sz="115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D1D209D5-832B-43A0-83E2-4F3E7AA93A49}"/>
              </a:ext>
            </a:extLst>
          </p:cNvPr>
          <p:cNvSpPr txBox="1">
            <a:spLocks/>
          </p:cNvSpPr>
          <p:nvPr/>
        </p:nvSpPr>
        <p:spPr>
          <a:xfrm>
            <a:off x="0" y="518160"/>
            <a:ext cx="12192000" cy="1635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ja-JP" altLang="en-US" sz="80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ブロックを動かして</a:t>
            </a:r>
            <a:endParaRPr lang="en-US" altLang="ja-JP" sz="8000" dirty="0">
              <a:solidFill>
                <a:srgbClr val="0070C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11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187421" y="1942342"/>
            <a:ext cx="7981404" cy="28623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600" dirty="0">
                <a:solidFill>
                  <a:srgbClr val="7030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Ａボタン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」を押したとき、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もし「</a:t>
            </a:r>
            <a:r>
              <a:rPr lang="ja-JP" altLang="en-US" sz="3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電気を通す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」なら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60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〇</a:t>
            </a:r>
            <a:r>
              <a:rPr lang="ja-JP" altLang="en-US" sz="3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</a:t>
            </a:r>
            <a:r>
              <a:rPr lang="ja-JP" altLang="en-US" sz="36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</a:t>
            </a:r>
            <a:r>
              <a:rPr lang="ja-JP" altLang="en-US" sz="3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表示</a:t>
            </a:r>
            <a:endParaRPr lang="en-US" altLang="ja-JP" sz="360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でなければ</a:t>
            </a:r>
            <a:endParaRPr kumimoji="1" lang="en-US" altLang="ja-JP" sz="360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en-US" altLang="ja-JP" sz="3600" b="1" smtClean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×</a:t>
            </a:r>
            <a:r>
              <a:rPr lang="ja-JP" altLang="en-US" sz="3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」を表示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87421" y="5000283"/>
            <a:ext cx="7981404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600" dirty="0">
                <a:solidFill>
                  <a:srgbClr val="7030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Ｂボタン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」を押したとき、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表示を</a:t>
            </a:r>
            <a:r>
              <a:rPr lang="ja-JP" altLang="en-US" sz="3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消す</a:t>
            </a:r>
            <a:endParaRPr lang="en-US" altLang="ja-JP" sz="3600" dirty="0">
              <a:solidFill>
                <a:srgbClr val="00206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87421" y="546394"/>
            <a:ext cx="7981404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最初だ</a:t>
            </a:r>
            <a:r>
              <a:rPr lang="ja-JP" altLang="en-US" sz="36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600" b="1" smtClean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◇</a:t>
            </a:r>
            <a:r>
              <a:rPr lang="ja-JP" altLang="en-US" sz="3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」を表示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905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187421" y="1942342"/>
            <a:ext cx="7981404" cy="28623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600" dirty="0">
                <a:solidFill>
                  <a:srgbClr val="7030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Ａボタン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」を押したとき、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もし「</a:t>
            </a:r>
            <a:r>
              <a:rPr lang="ja-JP" altLang="en-US" sz="3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電気を通す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」なら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60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〇</a:t>
            </a:r>
            <a:r>
              <a:rPr lang="ja-JP" altLang="en-US" sz="3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</a:t>
            </a:r>
            <a:r>
              <a:rPr lang="ja-JP" altLang="en-US" sz="36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</a:t>
            </a:r>
            <a:r>
              <a:rPr lang="ja-JP" altLang="en-US" sz="3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表示</a:t>
            </a:r>
            <a:endParaRPr lang="en-US" altLang="ja-JP" sz="360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sz="3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でなければ</a:t>
            </a:r>
            <a:endParaRPr kumimoji="1" lang="en-US" altLang="ja-JP" sz="360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en-US" altLang="ja-JP" sz="3600" b="1" smtClean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×</a:t>
            </a:r>
            <a:r>
              <a:rPr lang="ja-JP" altLang="en-US" sz="3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」を表示</a:t>
            </a:r>
            <a:endParaRPr kumimoji="1" lang="ja-JP" altLang="en-US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87421" y="5000283"/>
            <a:ext cx="7981404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600" dirty="0">
                <a:solidFill>
                  <a:srgbClr val="7030A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Ｂボタン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」を押したとき、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表示を</a:t>
            </a:r>
            <a:r>
              <a:rPr lang="ja-JP" altLang="en-US" sz="3600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消す</a:t>
            </a:r>
            <a:endParaRPr lang="en-US" altLang="ja-JP" sz="3600" dirty="0">
              <a:solidFill>
                <a:srgbClr val="00206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87421" y="546394"/>
            <a:ext cx="7981404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最初だ</a:t>
            </a:r>
            <a:r>
              <a:rPr lang="ja-JP" altLang="en-US" sz="36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け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600" b="1" smtClean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◇</a:t>
            </a:r>
            <a:r>
              <a:rPr lang="ja-JP" altLang="en-US" sz="360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」を表示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8847" y="85637"/>
            <a:ext cx="4708478" cy="67314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571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" y="0"/>
            <a:ext cx="12229853" cy="5148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6102"/>
            <a:ext cx="5832000" cy="5184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639" y="1476102"/>
            <a:ext cx="5509361" cy="517797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92778" y="3557255"/>
            <a:ext cx="45981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C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電気を通す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82639" y="3592455"/>
            <a:ext cx="5743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000" dirty="0">
                <a:solidFill>
                  <a:srgbClr val="FFC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電気を通さない</a:t>
            </a:r>
          </a:p>
        </p:txBody>
      </p:sp>
    </p:spTree>
    <p:extLst>
      <p:ext uri="{BB962C8B-B14F-4D97-AF65-F5344CB8AC3E}">
        <p14:creationId xmlns:p14="http://schemas.microsoft.com/office/powerpoint/2010/main" val="284397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8200" y="2493817"/>
            <a:ext cx="10515600" cy="3683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115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これを使います</a:t>
            </a:r>
          </a:p>
        </p:txBody>
      </p:sp>
      <p:pic>
        <p:nvPicPr>
          <p:cNvPr id="4" name="Picture 2" descr="「microbit」の画像検索結果">
            <a:extLst>
              <a:ext uri="{FF2B5EF4-FFF2-40B4-BE49-F238E27FC236}">
                <a16:creationId xmlns:a16="http://schemas.microsoft.com/office/drawing/2014/main" id="{7D2EA355-8B21-4291-978F-895F87262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506" y="0"/>
            <a:ext cx="7900987" cy="667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タイトル 1">
            <a:extLst>
              <a:ext uri="{FF2B5EF4-FFF2-40B4-BE49-F238E27FC236}">
                <a16:creationId xmlns:a16="http://schemas.microsoft.com/office/drawing/2014/main" id="{FEA36E21-05F7-400A-B69E-FB72A377408B}"/>
              </a:ext>
            </a:extLst>
          </p:cNvPr>
          <p:cNvSpPr txBox="1">
            <a:spLocks/>
          </p:cNvSpPr>
          <p:nvPr/>
        </p:nvSpPr>
        <p:spPr>
          <a:xfrm>
            <a:off x="3033847" y="911382"/>
            <a:ext cx="61243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マイクロビット</a:t>
            </a:r>
          </a:p>
        </p:txBody>
      </p:sp>
    </p:spTree>
    <p:extLst>
      <p:ext uri="{BB962C8B-B14F-4D97-AF65-F5344CB8AC3E}">
        <p14:creationId xmlns:p14="http://schemas.microsoft.com/office/powerpoint/2010/main" val="354521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「microbit」の画像検索結果">
            <a:extLst>
              <a:ext uri="{FF2B5EF4-FFF2-40B4-BE49-F238E27FC236}">
                <a16:creationId xmlns:a16="http://schemas.microsoft.com/office/drawing/2014/main" id="{9C6576E4-A5F5-40C3-A6A4-EEEC2E0C2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7953" y="334206"/>
            <a:ext cx="3719591" cy="31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411" y="721823"/>
            <a:ext cx="4675909" cy="245485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625DF42-CDFD-4781-8F88-E3D23083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102098"/>
            <a:ext cx="6124303" cy="1325563"/>
          </a:xfrm>
        </p:spPr>
        <p:txBody>
          <a:bodyPr>
            <a:normAutofit/>
          </a:bodyPr>
          <a:lstStyle/>
          <a:p>
            <a:r>
              <a:rPr kumimoji="1" lang="ja-JP" altLang="en-US" sz="6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マイクロビット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A78D10-B5ED-4416-AB6C-862572955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291" y="2653618"/>
            <a:ext cx="6758848" cy="353360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ja-JP" altLang="en-US" sz="5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センサー</a:t>
            </a:r>
            <a:endParaRPr lang="en-US" altLang="ja-JP" sz="5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5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Ａボタン、Ｂボタン</a:t>
            </a:r>
            <a:r>
              <a:rPr lang="ja-JP" altLang="en-US" sz="4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4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endParaRPr lang="en-US" altLang="ja-JP" sz="2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lang="ja-JP" altLang="en-US" sz="54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ＬＥＤ </a:t>
            </a:r>
            <a:endParaRPr lang="en-US" altLang="ja-JP" sz="54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1028" name="Picture 4" descr="ãmicrobitãã®ç»åæ¤ç´¢çµæ">
            <a:extLst>
              <a:ext uri="{FF2B5EF4-FFF2-40B4-BE49-F238E27FC236}">
                <a16:creationId xmlns:a16="http://schemas.microsoft.com/office/drawing/2014/main" id="{E50D518D-A807-4247-AC13-117FF552E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6635" y="3463926"/>
            <a:ext cx="3719590" cy="314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楕円 3"/>
          <p:cNvSpPr/>
          <p:nvPr/>
        </p:nvSpPr>
        <p:spPr>
          <a:xfrm>
            <a:off x="7986635" y="1612310"/>
            <a:ext cx="765479" cy="6867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楕円 6"/>
          <p:cNvSpPr/>
          <p:nvPr/>
        </p:nvSpPr>
        <p:spPr>
          <a:xfrm>
            <a:off x="10940746" y="1612310"/>
            <a:ext cx="765479" cy="68675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8882743" y="1167113"/>
            <a:ext cx="1881051" cy="17707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63FFC-D6F7-4ACC-BF4D-0422DD596AD4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75790" y="767358"/>
            <a:ext cx="1274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Ａ</a:t>
            </a:r>
            <a:endParaRPr kumimoji="1" lang="ja-JP" altLang="en-US" sz="54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0804878" y="649161"/>
            <a:ext cx="1274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Ｂ</a:t>
            </a:r>
            <a:endParaRPr kumimoji="1" lang="ja-JP" altLang="en-US" sz="54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684898" y="-158450"/>
            <a:ext cx="3367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ＬＥＤ</a:t>
            </a:r>
            <a:endParaRPr kumimoji="1" lang="ja-JP" altLang="en-US" sz="54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825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7" grpId="0" animBg="1"/>
      <p:bldP spid="5" grpId="0" animBg="1"/>
      <p:bldP spid="8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7F7CF43-6980-4C81-B701-85F45DB1110D}"/>
              </a:ext>
            </a:extLst>
          </p:cNvPr>
          <p:cNvSpPr/>
          <p:nvPr/>
        </p:nvSpPr>
        <p:spPr>
          <a:xfrm>
            <a:off x="1578461" y="1690062"/>
            <a:ext cx="9048899" cy="3613458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7CC2CAE-AD57-4098-B140-2AAAF3E30A91}"/>
              </a:ext>
            </a:extLst>
          </p:cNvPr>
          <p:cNvSpPr txBox="1"/>
          <p:nvPr/>
        </p:nvSpPr>
        <p:spPr>
          <a:xfrm>
            <a:off x="1722137" y="1690062"/>
            <a:ext cx="8747725" cy="347787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9600" dirty="0">
                <a:uFill>
                  <a:solidFill>
                    <a:srgbClr val="FF0000"/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マイクロビットに</a:t>
            </a:r>
            <a:endParaRPr lang="en-US" altLang="ja-JP" sz="9600" dirty="0">
              <a:uFill>
                <a:solidFill>
                  <a:srgbClr val="FF0000"/>
                </a:solidFill>
              </a:u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endParaRPr lang="en-US" altLang="ja-JP" sz="2800" dirty="0">
              <a:uFill>
                <a:solidFill>
                  <a:srgbClr val="FF0000"/>
                </a:solidFill>
              </a:u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9600" dirty="0">
                <a:uFill>
                  <a:solidFill>
                    <a:srgbClr val="FF0000"/>
                  </a:solidFill>
                </a:u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プログラミング</a:t>
            </a:r>
            <a:endParaRPr lang="en-US" altLang="ja-JP" sz="9600" dirty="0">
              <a:uFill>
                <a:solidFill>
                  <a:srgbClr val="FF0000"/>
                </a:solidFill>
              </a:u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34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0562" y="1995053"/>
            <a:ext cx="8523348" cy="47102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テキスト ボックス 4"/>
          <p:cNvSpPr txBox="1"/>
          <p:nvPr/>
        </p:nvSpPr>
        <p:spPr>
          <a:xfrm>
            <a:off x="259841" y="435425"/>
            <a:ext cx="7981404" cy="13234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最初だけ、</a:t>
            </a:r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400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4000" b="1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〇</a:t>
            </a:r>
            <a:r>
              <a:rPr lang="ja-JP" altLang="en-US" sz="400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</a:t>
            </a:r>
            <a:r>
              <a:rPr lang="ja-JP" altLang="en-US" sz="40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を表示</a:t>
            </a:r>
            <a:endParaRPr kumimoji="1" lang="ja-JP" altLang="en-US" sz="40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14490" y="2660070"/>
            <a:ext cx="4827578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（電池を入れたら）</a:t>
            </a:r>
            <a:endParaRPr lang="en-US" altLang="ja-JP" sz="40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829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0" y="1571501"/>
            <a:ext cx="7981404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「Ａボタン」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を押したとき、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</a:t>
            </a:r>
            <a:r>
              <a:rPr lang="ja-JP" altLang="en-US" sz="3600" b="1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◇</a:t>
            </a:r>
            <a:r>
              <a:rPr lang="ja-JP" altLang="en-US" sz="360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</a:t>
            </a:r>
            <a:r>
              <a:rPr lang="ja-JP" altLang="en-US" sz="3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を表示</a:t>
            </a:r>
            <a:endParaRPr kumimoji="1" lang="ja-JP" altLang="en-US" sz="36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3428049"/>
            <a:ext cx="7981404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「Ｂボタン」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を押したとき、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「ニシムラ」を表示</a:t>
            </a:r>
            <a:endParaRPr kumimoji="1" lang="ja-JP" altLang="en-US" sz="36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1224" y="83221"/>
            <a:ext cx="6123397" cy="65976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3208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738CD4E-82F8-4506-A5B8-6F0486548AB9}"/>
              </a:ext>
            </a:extLst>
          </p:cNvPr>
          <p:cNvSpPr txBox="1"/>
          <p:nvPr/>
        </p:nvSpPr>
        <p:spPr>
          <a:xfrm>
            <a:off x="0" y="1571501"/>
            <a:ext cx="7981404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「Ａボタン」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を押したとき、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「・・」を表示</a:t>
            </a:r>
            <a:endParaRPr kumimoji="1" lang="ja-JP" altLang="en-US" sz="36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5B03014-D4EC-4FD4-8A87-F28574155BA0}"/>
              </a:ext>
            </a:extLst>
          </p:cNvPr>
          <p:cNvSpPr txBox="1"/>
          <p:nvPr/>
        </p:nvSpPr>
        <p:spPr>
          <a:xfrm>
            <a:off x="0" y="3428049"/>
            <a:ext cx="7981404" cy="12003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70C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「Ｂボタン」</a:t>
            </a:r>
            <a:r>
              <a:rPr lang="ja-JP" altLang="en-US" sz="3600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を押したとき、</a:t>
            </a:r>
            <a:endParaRPr lang="en-US" altLang="ja-JP" sz="3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36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表示を消す</a:t>
            </a:r>
            <a:endParaRPr kumimoji="1" lang="ja-JP" altLang="en-US" sz="36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円弧 6">
            <a:extLst>
              <a:ext uri="{FF2B5EF4-FFF2-40B4-BE49-F238E27FC236}">
                <a16:creationId xmlns:a16="http://schemas.microsoft.com/office/drawing/2014/main" id="{D454C7D9-FB22-4BFA-8AC3-62E2C714E16D}"/>
              </a:ext>
            </a:extLst>
          </p:cNvPr>
          <p:cNvSpPr/>
          <p:nvPr/>
        </p:nvSpPr>
        <p:spPr>
          <a:xfrm rot="10800000">
            <a:off x="555810" y="2326340"/>
            <a:ext cx="927844" cy="385483"/>
          </a:xfrm>
          <a:prstGeom prst="arc">
            <a:avLst>
              <a:gd name="adj1" fmla="val 11027191"/>
              <a:gd name="adj2" fmla="val 2119146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0F0F0E4-77F9-4130-BADF-1C6102E060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625" y="27835"/>
            <a:ext cx="6133481" cy="65800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153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573</Words>
  <Application>Plott Corporation</Application>
  <PresentationFormat>ワイド画面</PresentationFormat>
  <Paragraphs>152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5" baseType="lpstr">
      <vt:lpstr>HGP創英角ﾎﾟｯﾌﾟ体</vt:lpstr>
      <vt:lpstr>HGS教科書体</vt:lpstr>
      <vt:lpstr>HGS創英角ｺﾞｼｯｸUB</vt:lpstr>
      <vt:lpstr>HGS創英角ﾎﾟｯﾌﾟ体</vt:lpstr>
      <vt:lpstr>游ゴシック</vt:lpstr>
      <vt:lpstr>游ゴシック Light</vt:lpstr>
      <vt:lpstr>Arial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マイクロビット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ashiya</dc:creator>
  <cp:lastModifiedBy>ashiya</cp:lastModifiedBy>
  <cp:revision>35</cp:revision>
  <cp:lastPrinted>2019-11-11T00:45:59Z</cp:lastPrinted>
  <dcterms:created xsi:type="dcterms:W3CDTF">2019-11-06T10:45:33Z</dcterms:created>
  <dcterms:modified xsi:type="dcterms:W3CDTF">2020-01-09T05:05:56Z</dcterms:modified>
</cp:coreProperties>
</file>